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2" r:id="rId3"/>
    <p:sldId id="284" r:id="rId4"/>
    <p:sldId id="257" r:id="rId5"/>
    <p:sldId id="258" r:id="rId6"/>
    <p:sldId id="259" r:id="rId7"/>
    <p:sldId id="260" r:id="rId8"/>
    <p:sldId id="285" r:id="rId9"/>
    <p:sldId id="263" r:id="rId10"/>
    <p:sldId id="286" r:id="rId11"/>
    <p:sldId id="261" r:id="rId12"/>
    <p:sldId id="283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87" r:id="rId23"/>
    <p:sldId id="273" r:id="rId24"/>
    <p:sldId id="274" r:id="rId25"/>
    <p:sldId id="275" r:id="rId26"/>
    <p:sldId id="276" r:id="rId27"/>
    <p:sldId id="277" r:id="rId28"/>
    <p:sldId id="281" r:id="rId2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6600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D93EE-94A5-439E-839C-6C94BDCB39DF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D831B-3166-43EE-81D4-EC8311EF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71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F8EDB-2554-42C9-A474-785EFC0ED71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5F946-8132-4659-A2D9-3D05B4809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0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5F946-8132-4659-A2D9-3D05B48092D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1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55FA-DDBC-4602-8E00-3B15E5BC1127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91AA-FCF8-47C7-8AE5-89D41F57315F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3441-9D7C-4C20-86EE-7D3C752A0471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C587-47F2-49A2-BFE7-A65CB34F291A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5858-CEF0-466B-B320-28A1F504F69A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4B7B-4D22-4A43-9C33-9DD68198796E}" type="datetime1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F06B-14DF-40A9-B791-652DF85231AE}" type="datetime1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A37-1295-4541-A961-0758D62D5398}" type="datetime1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EA8-339B-43CD-9A64-4FFE679B1F4C}" type="datetime1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5985-8A78-461F-A00B-FAE1CC53DC87}" type="datetime1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B47A-01E8-46FB-B329-AB9965726F51}" type="datetime1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  <a:alpha val="22000"/>
              </a:schemeClr>
            </a:gs>
            <a:gs pos="14000">
              <a:schemeClr val="accent1">
                <a:tint val="44500"/>
                <a:satMod val="160000"/>
                <a:lumMod val="37000"/>
                <a:lumOff val="63000"/>
                <a:alpha val="3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10590-B6E6-4E5E-91AF-A55755068CA1}" type="datetime1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nikitasad.ru/otdel-biologii-razvitiya-rastenij-biotehnologii-i-biobezopasnosti/" TargetMode="External"/><Relationship Id="rId3" Type="http://schemas.openxmlformats.org/officeDocument/2006/relationships/hyperlink" Target="http://www.vniisb.ru/ru/" TargetMode="External"/><Relationship Id="rId7" Type="http://schemas.openxmlformats.org/officeDocument/2006/relationships/hyperlink" Target="http://www.kniish.ru/kniish22.html" TargetMode="External"/><Relationship Id="rId2" Type="http://schemas.openxmlformats.org/officeDocument/2006/relationships/hyperlink" Target="http://www.consultant.ru/document/cons_doc_LAW_20073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-x.ru/" TargetMode="External"/><Relationship Id="rId11" Type="http://schemas.openxmlformats.org/officeDocument/2006/relationships/hyperlink" Target="http://lorchinstitute.ru/" TargetMode="External"/><Relationship Id="rId5" Type="http://schemas.openxmlformats.org/officeDocument/2006/relationships/hyperlink" Target="https://vstisp.org/vstisp/" TargetMode="External"/><Relationship Id="rId10" Type="http://schemas.openxmlformats.org/officeDocument/2006/relationships/hyperlink" Target="http://spb-niilh.ru/scientific-activities/directions/forest-biotechnology" TargetMode="External"/><Relationship Id="rId4" Type="http://schemas.openxmlformats.org/officeDocument/2006/relationships/hyperlink" Target="http://niilgis.ucoz.ru/" TargetMode="External"/><Relationship Id="rId9" Type="http://schemas.openxmlformats.org/officeDocument/2006/relationships/hyperlink" Target="http://scbook.nbgnscpro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971650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Лекция 1.  Введение в биотехнологию. Содержание и значение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курса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140968"/>
            <a:ext cx="8496944" cy="2976736"/>
          </a:xfrm>
          <a:noFill/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Биотехнология как отрасль науки и отрасль производства.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и методы сельскохозяйственной биотехнологии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биотехнологии</a:t>
            </a:r>
          </a:p>
          <a:p>
            <a:pPr algn="l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3.1. Этапы развития биотехнологии</a:t>
            </a:r>
          </a:p>
          <a:p>
            <a:pPr algn="l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3.2. История развития молекулярной биотехнологии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3.3. Коммерциализация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молекулярной биотехнологии.</a:t>
            </a:r>
          </a:p>
          <a:p>
            <a:pPr lvl="0" algn="l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    Основные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и задачи современной биотехнологии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3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1027" name="Picture 3" descr="D:\Лямин\Мазницына\биотехнология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621"/>
            <a:ext cx="6660232" cy="44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ямин\Мазницына\биотехнология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71401"/>
            <a:ext cx="5439914" cy="362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46" y="2938934"/>
            <a:ext cx="9124354" cy="92211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настоящее время выделяют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основных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биотехнологии: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861048"/>
            <a:ext cx="8784976" cy="295232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Промышленная биотехнология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где рассматриваются общие принципы осуществления биотехнологических процессов, происходит знакомство с основными объектами и сферами применения биотехнологии, рядом крупномасштабных промышленных биотехнологических производств, использующих микроорганизмы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1950">
              <a:buNone/>
            </a:pPr>
            <a:endParaRPr lang="ru-RU" sz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3151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До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недавнего времени биотехнология включала только промышленную микробиологию, но сегодня ее возможности пополнились технологией культуры клеток растений и животных.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Новыми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направлениями биотехнологии являются генная инженерия, позволяющая получить продукты клонированных генов и инженерная энзимология — реализующая возможности практического использования ферментов.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Общая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биотехнология включает разработку, как лабораторных, так и промышленных способов осуществления биотехнологических процессов — методы подготовки биообъектов и сырья, методы ферментации, методы выделения и очистки, а также хранения продуцентов и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12225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4536504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Клеточная инженерия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Основная цель этого раздела – знакомство с методами ведения культур клеток и практическим использованием этих объектов. В рамках этого раздела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выделяют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культивирование растительных клеток и  методы культивирования животных клеток, так как подходы к культивированию этих объектов различаются в силу их принципиальных биологических различий. 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>
              <a:buNone/>
            </a:pP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Клеточная </a:t>
            </a:r>
            <a:r>
              <a:rPr lang="ru-RU" sz="31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биотехнология обеспечила ускоренное получение новых важных форм и линий растений и животных, используемых в селекции на устойчивость, продуктивность и качество; размножение ценных генотипов, получение ценных биологических препаратов пищевого, кормового и медицинского назначения</a:t>
            </a:r>
          </a:p>
          <a:p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Лямин\Мазницына\биотехнология\laboratory_genetics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86" y="4365104"/>
            <a:ext cx="4906713" cy="24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4624"/>
            <a:ext cx="8964488" cy="6696744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Генная инженерия.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Высшим достижением современной биотехнологии является генетическая трансформация, перенос чужеродных генов и других материальных носителей наследственности в клетки растений, животных и микроорганизмов, получение </a:t>
            </a:r>
            <a:r>
              <a:rPr lang="ru-RU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трансгенных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организмов с новыми или усиленными свойствами и признаками. </a:t>
            </a:r>
            <a:r>
              <a:rPr lang="ru-RU" sz="2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своим целям и возможностям в перспективе это направление является стратегическим. Оно позволяет решать коренные задачи селекции биологических объектов на устойчивость, высокую продуктивность и качество продукции при оздоровлении экологической обстановки во всех видах производств. Однако для достижения этих целей предстоит преодолеть огромные трудности в повышении эффективности генетической трансформации и прежде всего в идентификации генов, создании их банков клонирования, расшифровке механизмов полигенной детерминации признаков и свойств биологических объектов, обеспечении высокой экспрессии генов и создании надежных векторных систем. </a:t>
            </a:r>
            <a:endParaRPr lang="ru-RU" sz="29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>
              <a:buNone/>
            </a:pPr>
            <a:r>
              <a:rPr lang="ru-RU" sz="2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sz="2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во многих лабораториях мира, в том числе и в России</a:t>
            </a:r>
            <a:r>
              <a:rPr lang="ru-RU" sz="2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помощью методов генетической инженерии </a:t>
            </a:r>
            <a:r>
              <a:rPr lang="ru-RU" sz="2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созданы </a:t>
            </a:r>
            <a:r>
              <a:rPr lang="ru-RU" sz="2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принципиально новые </a:t>
            </a:r>
            <a:r>
              <a:rPr lang="ru-RU" sz="29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трансгенные</a:t>
            </a:r>
            <a:r>
              <a:rPr lang="ru-RU" sz="2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растения</a:t>
            </a:r>
            <a:r>
              <a:rPr lang="ru-RU" sz="2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животные </a:t>
            </a:r>
            <a:r>
              <a:rPr lang="ru-RU" sz="2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микроорганизмы, получившие </a:t>
            </a:r>
            <a:r>
              <a:rPr lang="ru-RU" sz="2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коммерческое </a:t>
            </a:r>
            <a:r>
              <a:rPr lang="ru-RU" sz="2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признание.</a:t>
            </a:r>
          </a:p>
          <a:p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72" y="5341218"/>
            <a:ext cx="2209428" cy="147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0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29" y="116632"/>
            <a:ext cx="878497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молекулярной биологии </a:t>
            </a:r>
            <a:r>
              <a:rPr lang="ru-RU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использование биотехнологических методов позволяет определить структуру генома, понять механизм экспрессии генов, смоделировать клеточные мембраны с целью изучения их функций и т.д. Конструирование нужных генов методами генной и клеточной инженерии позволяет управлять наследственностью и жизнедеятельностью животных, растений и микроорганизмов и создавать организмы с новыми полезными для человека свойствами, ранее не наблюдавшимися в природе.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80" y="2137792"/>
            <a:ext cx="1291208" cy="12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28" y="3429000"/>
            <a:ext cx="155343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636912"/>
            <a:ext cx="712879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Микробиологическая промышленность в настоящее время использует тысячи штаммов различных микроорганизмов. В большинстве случаев они улучшены путем индуцированного мутагенеза и последующей селекции. Это позволяет вести широкомасштабный синтез различных веществ. </a:t>
            </a:r>
          </a:p>
          <a:p>
            <a:r>
              <a:rPr lang="ru-RU" sz="1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Некоторые белки и вторичные метаболиты могут быть получены только путем культивирования клеток эукариот. Растительные клетки могут служить источником ряда соединений - атропин, никотин, алкалоиды, сапонины и др. Клетки животных и человека также продуцируют ряд биологически активным соединений. 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Например, клетки гипофиза -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липотропин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стимулятор расщепления жиров, и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соматотропин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гормон, регулирующий рост. </a:t>
            </a:r>
          </a:p>
        </p:txBody>
      </p:sp>
      <p:pic>
        <p:nvPicPr>
          <p:cNvPr id="3077" name="Picture 5" descr="D:\Лямин\Мазницына\Диссертация\Маклея\маклея ризогенез 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92" y="4662183"/>
            <a:ext cx="1285304" cy="215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6876256" y="2137792"/>
            <a:ext cx="797024" cy="427112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76256" y="2137792"/>
            <a:ext cx="601872" cy="129120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681104" y="5289871"/>
            <a:ext cx="992176" cy="659409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22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5842992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Созданы перевиваемые культуры клеток животных, продуцирующие </a:t>
            </a:r>
            <a:r>
              <a:rPr lang="ru-RU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моноклональные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антитела, широко применяемые для диагностики заболеваний. В биохимии, микробиологии, цитологии несомненный интерес вызывают методы иммобилизации как ферментов, так и целых клеток микроорганизмов, растений и животных. В ветеринарии широко используются такие биотехнологические методы, как культура клеток и зародышей, овогенез </a:t>
            </a:r>
            <a:r>
              <a:rPr lang="ru-RU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vitro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искусственное оплодотворение. Все это свидетельствует о том, что биотехнология станет источником не только новых продуктов питания и медицинских препаратов, но и получения энергии и новых химических веществ, а также организмов с заданными свойствами.</a:t>
            </a: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621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03" y="1988840"/>
            <a:ext cx="2819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51" y="5085184"/>
            <a:ext cx="5940152" cy="166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549229" y="1196752"/>
            <a:ext cx="992176" cy="227361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074675" y="4872855"/>
            <a:ext cx="992176" cy="227361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4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000099"/>
                </a:solidFill>
              </a:rPr>
              <a:t>3.История биотехнологии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908720"/>
            <a:ext cx="561662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000099"/>
                </a:solidFill>
              </a:rPr>
              <a:t>Термин «биотехнология» был предложен в 1917 году венгерским инженером Карлом </a:t>
            </a:r>
            <a:r>
              <a:rPr lang="ru-RU" sz="2400" i="1" dirty="0" err="1">
                <a:solidFill>
                  <a:srgbClr val="000099"/>
                </a:solidFill>
              </a:rPr>
              <a:t>Эреки</a:t>
            </a:r>
            <a:r>
              <a:rPr lang="ru-RU" sz="2400" i="1" dirty="0">
                <a:solidFill>
                  <a:srgbClr val="000099"/>
                </a:solidFill>
              </a:rPr>
              <a:t> для описания процесса крупномасштабного выращивания свиней с использованием в качестве корма сахарной свеклы. По определению </a:t>
            </a:r>
            <a:r>
              <a:rPr lang="ru-RU" sz="2400" i="1" dirty="0" err="1">
                <a:solidFill>
                  <a:srgbClr val="000099"/>
                </a:solidFill>
              </a:rPr>
              <a:t>Эреки</a:t>
            </a:r>
            <a:r>
              <a:rPr lang="ru-RU" sz="2400" i="1" dirty="0">
                <a:solidFill>
                  <a:srgbClr val="000099"/>
                </a:solidFill>
              </a:rPr>
              <a:t>, биотехнология – это «все виды работ, при которых из сырья с помощью живых организмов производятся те или иные продукты».</a:t>
            </a:r>
          </a:p>
          <a:p>
            <a:pPr marL="0" indent="0">
              <a:buNone/>
            </a:pPr>
            <a:endParaRPr lang="ru-RU" sz="2400" i="1" dirty="0">
              <a:solidFill>
                <a:srgbClr val="0000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0982"/>
            <a:ext cx="3171825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07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55272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550" b="1" i="1" u="sng" dirty="0" smtClean="0">
                <a:solidFill>
                  <a:srgbClr val="C00000"/>
                </a:solidFill>
              </a:rPr>
              <a:t>Этапы </a:t>
            </a:r>
            <a:r>
              <a:rPr lang="ru-RU" sz="1550" b="1" i="1" u="sng" dirty="0">
                <a:solidFill>
                  <a:srgbClr val="C00000"/>
                </a:solidFill>
              </a:rPr>
              <a:t>развития </a:t>
            </a:r>
            <a:r>
              <a:rPr lang="ru-RU" sz="1550" b="1" i="1" u="sng" dirty="0" smtClean="0">
                <a:solidFill>
                  <a:srgbClr val="C00000"/>
                </a:solidFill>
              </a:rPr>
              <a:t>биотехнологии</a:t>
            </a:r>
          </a:p>
          <a:p>
            <a:pPr marL="0" indent="361950">
              <a:buNone/>
            </a:pPr>
            <a:endParaRPr lang="ru-RU" sz="1550" i="1" dirty="0" smtClean="0">
              <a:solidFill>
                <a:srgbClr val="C00000"/>
              </a:solidFill>
            </a:endParaRPr>
          </a:p>
          <a:p>
            <a:pPr marL="0" indent="361950">
              <a:buNone/>
            </a:pPr>
            <a:r>
              <a:rPr lang="ru-RU" sz="1550" i="1" dirty="0">
                <a:solidFill>
                  <a:srgbClr val="0000CC"/>
                </a:solidFill>
              </a:rPr>
              <a:t>Д</a:t>
            </a:r>
            <a:r>
              <a:rPr lang="ru-RU" sz="1550" i="1" dirty="0" smtClean="0">
                <a:solidFill>
                  <a:srgbClr val="0000CC"/>
                </a:solidFill>
              </a:rPr>
              <a:t>о </a:t>
            </a:r>
            <a:r>
              <a:rPr lang="ru-RU" sz="1550" i="1" dirty="0">
                <a:solidFill>
                  <a:srgbClr val="0000CC"/>
                </a:solidFill>
              </a:rPr>
              <a:t>последней трети 19 века </a:t>
            </a:r>
            <a:r>
              <a:rPr lang="ru-RU" sz="1550" i="1" dirty="0" smtClean="0">
                <a:solidFill>
                  <a:srgbClr val="0000CC"/>
                </a:solidFill>
              </a:rPr>
              <a:t> - первый </a:t>
            </a:r>
            <a:r>
              <a:rPr lang="ru-RU" sz="1550" i="1" dirty="0">
                <a:solidFill>
                  <a:srgbClr val="0000CC"/>
                </a:solidFill>
              </a:rPr>
              <a:t>эмпирических </a:t>
            </a:r>
            <a:r>
              <a:rPr lang="ru-RU" sz="1550" i="1" dirty="0" smtClean="0">
                <a:solidFill>
                  <a:srgbClr val="0000CC"/>
                </a:solidFill>
              </a:rPr>
              <a:t>этап.</a:t>
            </a:r>
            <a:endParaRPr lang="ru-RU" sz="1550" i="1" dirty="0">
              <a:solidFill>
                <a:srgbClr val="0000CC"/>
              </a:solidFill>
            </a:endParaRPr>
          </a:p>
          <a:p>
            <a:pPr marL="0" indent="361950">
              <a:buNone/>
            </a:pPr>
            <a:r>
              <a:rPr lang="ru-RU" sz="1550" i="1" dirty="0" smtClean="0">
                <a:solidFill>
                  <a:srgbClr val="C00000"/>
                </a:solidFill>
              </a:rPr>
              <a:t>Конец </a:t>
            </a:r>
            <a:r>
              <a:rPr lang="ru-RU" sz="1550" i="1" dirty="0">
                <a:solidFill>
                  <a:srgbClr val="C00000"/>
                </a:solidFill>
              </a:rPr>
              <a:t>XIX </a:t>
            </a:r>
            <a:r>
              <a:rPr lang="ru-RU" sz="1550" i="1" dirty="0" smtClean="0">
                <a:solidFill>
                  <a:srgbClr val="C00000"/>
                </a:solidFill>
              </a:rPr>
              <a:t>века - </a:t>
            </a:r>
            <a:r>
              <a:rPr lang="ru-RU" sz="1550" i="1" dirty="0">
                <a:solidFill>
                  <a:srgbClr val="C00000"/>
                </a:solidFill>
              </a:rPr>
              <a:t>созданы предпосылки для развития микробиологии, что </a:t>
            </a:r>
            <a:r>
              <a:rPr lang="ru-RU" sz="1550" i="1" dirty="0" smtClean="0">
                <a:solidFill>
                  <a:srgbClr val="C00000"/>
                </a:solidFill>
              </a:rPr>
              <a:t>сказалось на </a:t>
            </a:r>
            <a:r>
              <a:rPr lang="ru-RU" sz="1550" i="1" dirty="0">
                <a:solidFill>
                  <a:srgbClr val="C00000"/>
                </a:solidFill>
              </a:rPr>
              <a:t>прогрессе биотехнологии. </a:t>
            </a:r>
            <a:endParaRPr lang="ru-RU" sz="1550" i="1" dirty="0" smtClean="0">
              <a:solidFill>
                <a:srgbClr val="C00000"/>
              </a:solidFill>
            </a:endParaRPr>
          </a:p>
          <a:p>
            <a:pPr marL="0" indent="361950">
              <a:buNone/>
            </a:pPr>
            <a:r>
              <a:rPr lang="ru-RU" sz="1550" i="1" dirty="0" smtClean="0">
                <a:solidFill>
                  <a:srgbClr val="0000CC"/>
                </a:solidFill>
              </a:rPr>
              <a:t>Исследования Л. Пастера </a:t>
            </a:r>
            <a:r>
              <a:rPr lang="ru-RU" sz="1550" i="1" dirty="0">
                <a:solidFill>
                  <a:srgbClr val="0000CC"/>
                </a:solidFill>
              </a:rPr>
              <a:t>позволили оптимизировать процессы получения вина, пива и послужили основой развития в конце XIX и начале XX века бродильного производства органических растворителей (ацетона, этанола, бутанола и </a:t>
            </a:r>
            <a:r>
              <a:rPr lang="ru-RU" sz="1550" i="1" dirty="0" err="1">
                <a:solidFill>
                  <a:srgbClr val="0000CC"/>
                </a:solidFill>
              </a:rPr>
              <a:t>изопропанола</a:t>
            </a:r>
            <a:r>
              <a:rPr lang="ru-RU" sz="1550" i="1" dirty="0">
                <a:solidFill>
                  <a:srgbClr val="0000CC"/>
                </a:solidFill>
              </a:rPr>
              <a:t>) и других химических веществ, где использовались микроорганизмы, осуществлявшие превращения углеводов в процессе брожения. Были предприняты первые попытки наладить производство пищевых концентратов из дрожжей.</a:t>
            </a:r>
          </a:p>
          <a:p>
            <a:pPr marL="0" indent="361950">
              <a:buNone/>
            </a:pPr>
            <a:r>
              <a:rPr lang="ru-RU" sz="1550" i="1" dirty="0">
                <a:solidFill>
                  <a:srgbClr val="C00000"/>
                </a:solidFill>
              </a:rPr>
              <a:t>В 19 веке было </a:t>
            </a:r>
            <a:r>
              <a:rPr lang="ru-RU" sz="1550" i="1" dirty="0" smtClean="0">
                <a:solidFill>
                  <a:srgbClr val="C00000"/>
                </a:solidFill>
              </a:rPr>
              <a:t>установлено</a:t>
            </a:r>
            <a:r>
              <a:rPr lang="ru-RU" sz="1550" i="1" dirty="0">
                <a:solidFill>
                  <a:srgbClr val="C00000"/>
                </a:solidFill>
              </a:rPr>
              <a:t>, что вместо живых организмов можно использовать продукты их жизнедеятельности - ферменты. </a:t>
            </a:r>
            <a:endParaRPr lang="ru-RU" sz="1550" i="1" dirty="0" smtClean="0">
              <a:solidFill>
                <a:srgbClr val="C00000"/>
              </a:solidFill>
            </a:endParaRPr>
          </a:p>
          <a:p>
            <a:pPr marL="0" indent="361950">
              <a:buNone/>
            </a:pPr>
            <a:r>
              <a:rPr lang="ru-RU" sz="1550" i="1" dirty="0" smtClean="0">
                <a:solidFill>
                  <a:srgbClr val="0000CC"/>
                </a:solidFill>
              </a:rPr>
              <a:t>В 1814 </a:t>
            </a:r>
            <a:r>
              <a:rPr lang="ru-RU" sz="1550" i="1" dirty="0">
                <a:solidFill>
                  <a:srgbClr val="0000CC"/>
                </a:solidFill>
              </a:rPr>
              <a:t>году петербургский академик К.С. Кирхгоф открыл явление биологического катализа и пытался </a:t>
            </a:r>
            <a:r>
              <a:rPr lang="ru-RU" sz="1550" i="1" dirty="0" err="1">
                <a:solidFill>
                  <a:srgbClr val="0000CC"/>
                </a:solidFill>
              </a:rPr>
              <a:t>биокаталитическим</a:t>
            </a:r>
            <a:r>
              <a:rPr lang="ru-RU" sz="1550" i="1" dirty="0">
                <a:solidFill>
                  <a:srgbClr val="0000CC"/>
                </a:solidFill>
              </a:rPr>
              <a:t> путём получить сахар из доступного отечественного </a:t>
            </a:r>
            <a:r>
              <a:rPr lang="ru-RU" sz="1550" i="1" dirty="0" smtClean="0">
                <a:solidFill>
                  <a:srgbClr val="0000CC"/>
                </a:solidFill>
              </a:rPr>
              <a:t>сырья.</a:t>
            </a:r>
            <a:endParaRPr lang="ru-RU" sz="1550" i="1" dirty="0">
              <a:solidFill>
                <a:srgbClr val="0000CC"/>
              </a:solidFill>
            </a:endParaRPr>
          </a:p>
          <a:p>
            <a:pPr marL="0" indent="361950">
              <a:buNone/>
            </a:pPr>
            <a:r>
              <a:rPr lang="ru-RU" sz="1550" i="1" dirty="0">
                <a:solidFill>
                  <a:srgbClr val="C00000"/>
                </a:solidFill>
              </a:rPr>
              <a:t>В 1891 году японский биохимик </a:t>
            </a:r>
            <a:r>
              <a:rPr lang="ru-RU" sz="1550" i="1" dirty="0" err="1">
                <a:solidFill>
                  <a:srgbClr val="C00000"/>
                </a:solidFill>
              </a:rPr>
              <a:t>Такамине</a:t>
            </a:r>
            <a:r>
              <a:rPr lang="ru-RU" sz="1550" i="1" dirty="0">
                <a:solidFill>
                  <a:srgbClr val="C00000"/>
                </a:solidFill>
              </a:rPr>
              <a:t> предложил применить диастазу для </a:t>
            </a:r>
            <a:r>
              <a:rPr lang="ru-RU" sz="1550" i="1" dirty="0" err="1">
                <a:solidFill>
                  <a:srgbClr val="C00000"/>
                </a:solidFill>
              </a:rPr>
              <a:t>осахаривания</a:t>
            </a:r>
            <a:r>
              <a:rPr lang="ru-RU" sz="1550" i="1" dirty="0">
                <a:solidFill>
                  <a:srgbClr val="C00000"/>
                </a:solidFill>
              </a:rPr>
              <a:t> растительных отходов.</a:t>
            </a:r>
          </a:p>
          <a:p>
            <a:pPr marL="0" indent="361950">
              <a:buNone/>
            </a:pPr>
            <a:r>
              <a:rPr lang="ru-RU" sz="1550" i="1" dirty="0">
                <a:solidFill>
                  <a:srgbClr val="0000CC"/>
                </a:solidFill>
              </a:rPr>
              <a:t>Разработка и производство вакцин и сывороток для предупреждения инфекционных заболеваний человека и животных начал развиваться после эпохальных открытий Пастера, Коха и Беринга, сделанных в конце 19 века.</a:t>
            </a:r>
          </a:p>
          <a:p>
            <a:pPr marL="0" indent="361950">
              <a:buNone/>
            </a:pPr>
            <a:r>
              <a:rPr lang="ru-RU" sz="1550" i="1" dirty="0">
                <a:solidFill>
                  <a:srgbClr val="C00000"/>
                </a:solidFill>
              </a:rPr>
              <a:t>Во время первой мировой войны в Германии в промышленных масштабах выращивали дрожи </a:t>
            </a:r>
            <a:r>
              <a:rPr lang="ru-RU" sz="1550" i="1" dirty="0" err="1">
                <a:solidFill>
                  <a:srgbClr val="C00000"/>
                </a:solidFill>
              </a:rPr>
              <a:t>Saccharomyces</a:t>
            </a:r>
            <a:r>
              <a:rPr lang="ru-RU" sz="1550" i="1" dirty="0">
                <a:solidFill>
                  <a:srgbClr val="C00000"/>
                </a:solidFill>
              </a:rPr>
              <a:t> </a:t>
            </a:r>
            <a:r>
              <a:rPr lang="ru-RU" sz="1550" i="1" dirty="0" err="1">
                <a:solidFill>
                  <a:srgbClr val="C00000"/>
                </a:solidFill>
              </a:rPr>
              <a:t>cerevisiae</a:t>
            </a:r>
            <a:r>
              <a:rPr lang="ru-RU" sz="1550" i="1" dirty="0">
                <a:solidFill>
                  <a:srgbClr val="C00000"/>
                </a:solidFill>
              </a:rPr>
              <a:t>, которые добавляли в колбасу и супы, компенсируя 60% довоенного импорта пищевых продуктов.</a:t>
            </a:r>
          </a:p>
          <a:p>
            <a:pPr marL="0" indent="361950">
              <a:buNone/>
            </a:pPr>
            <a:r>
              <a:rPr lang="ru-RU" sz="1550" i="1" dirty="0" smtClean="0">
                <a:solidFill>
                  <a:srgbClr val="0000CC"/>
                </a:solidFill>
              </a:rPr>
              <a:t>В 1940 г. важным </a:t>
            </a:r>
            <a:r>
              <a:rPr lang="ru-RU" sz="1550" i="1" dirty="0">
                <a:solidFill>
                  <a:srgbClr val="0000CC"/>
                </a:solidFill>
              </a:rPr>
              <a:t>этапом в развитии биотехнологии </a:t>
            </a:r>
            <a:r>
              <a:rPr lang="ru-RU" sz="1550" i="1" dirty="0" smtClean="0">
                <a:solidFill>
                  <a:srgbClr val="0000CC"/>
                </a:solidFill>
              </a:rPr>
              <a:t>было получение пенициллина.</a:t>
            </a:r>
            <a:endParaRPr lang="ru-RU" sz="1550" i="1" dirty="0">
              <a:solidFill>
                <a:srgbClr val="0000CC"/>
              </a:solidFill>
            </a:endParaRPr>
          </a:p>
          <a:p>
            <a:pPr marL="0" indent="361950">
              <a:buNone/>
            </a:pPr>
            <a:endParaRPr lang="ru-RU" sz="155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76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второй мировой войны появились новые направления в биотехнологии. В сельском хозяйстве – новые методы селекции растений и животных (включая клонирование).</a:t>
            </a:r>
          </a:p>
          <a:p>
            <a:pPr marL="0" indent="361950">
              <a:buNone/>
            </a:pPr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химическом производстве – получение органических кислот (например, лимонной), ферментов для моющих средств.</a:t>
            </a:r>
          </a:p>
          <a:p>
            <a:pPr marL="0" indent="361950">
              <a:buNone/>
            </a:pP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энергетике - крупномасштабное производство этанола как жидкого топлива. </a:t>
            </a:r>
          </a:p>
          <a:p>
            <a:pPr marL="0" indent="361950">
              <a:buNone/>
            </a:pPr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пищевой промышленности - создание новых методов переработки и хранение пищевых продуктов, получение пищевых добавок, аминокислот, использование белка, синтезированного одноклеточными организмами и ферментов при переработке пищевого сырья. </a:t>
            </a:r>
            <a:endParaRPr lang="ru-RU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Микроорганизмы 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стали использоваться в получении металлов, путем выщелачивания руд. </a:t>
            </a:r>
          </a:p>
          <a:p>
            <a:pPr marL="0" indent="361950">
              <a:buNone/>
            </a:pPr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медицине – стали применять лечебные ферменты, стероиды, новые антибиотики.</a:t>
            </a:r>
          </a:p>
          <a:p>
            <a:pPr marL="0" indent="0">
              <a:buNone/>
            </a:pPr>
            <a:endParaRPr lang="ru-RU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3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624736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Биотехнология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наукоемкая отрасль. Целью биотехнологических исследований является максимальное повышение эффективности каждого из этапов биотехнологического производства и поиск микроорганизмов, с помощью которых можно получить нужные вещества.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60-70е гг. прошлого века все эти исследования касались только исходной обработки сырья, устройства </a:t>
            </a:r>
            <a:r>
              <a:rPr lang="ru-RU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биореакторов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получения конечного продукта. Благодаря этому был усовершенствован инструментальный контроль процесса ферментации и значительно расширены возможности крупномасштабного культивирования, что позволило повысить эффективность производства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70-х годов традиционная биотехнология, как научная дисциплина, была не слишком известна и представлялась скорее, как инженерная химия с микробиологическим уклоном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настоящее время идет этап молекулярно-биотехнологической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революции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Формально началом можно считать</a:t>
            </a:r>
            <a:b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15 октября 1980 г.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2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3600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832648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а) основная литература:</a:t>
            </a:r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ЭБС «Лань»: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Исаков, И.Ю. Биотехнология в лесном хозяйстве [Электронный ресурс] : учебное пособие / И.Ю. Исаков, А.И. Сиволапов, М.Ю. Нечаева. — Электрон. дан. — Воронеж : ВГЛТУ, 2017. — 208 с. — Режим доступа: https://e.lanbook.com/book/102260. — </a:t>
            </a:r>
            <a:r>
              <a:rPr lang="ru-RU" sz="1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с экрана.</a:t>
            </a:r>
          </a:p>
          <a:p>
            <a:pPr lvl="0"/>
            <a:r>
              <a:rPr lang="ru-RU" sz="1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Нетрусов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А. И.  Введение в биотехнологию : учебник для студентов вузов по направлению "Биология" и смежных направлениям / А. И. </a:t>
            </a:r>
            <a:r>
              <a:rPr lang="ru-RU" sz="1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Нетрусов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- Москва : Академия, 2014. - 288 с. - (Высшее образование. Бакалавриат. Гр. УМО).</a:t>
            </a:r>
          </a:p>
          <a:p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б) Дополнительная литература:</a:t>
            </a:r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Znanium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1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Луканин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А. В. Инженерная биотехнология: основы технологии микробиологических производств : учеб. пособие / А.В. </a:t>
            </a:r>
            <a:r>
              <a:rPr lang="ru-RU" sz="1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Луканин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— М. : ИНФРА-М, 2020. — 304 с. — Режим доступа: http://znanium.com/catalog/product/348711</a:t>
            </a:r>
          </a:p>
          <a:p>
            <a:pPr lvl="0"/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ЭБС «</a:t>
            </a:r>
            <a:r>
              <a:rPr lang="en-US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Znanium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Основы микробиологии и экологической биотехнологии: Учебное пособие / Б.С. Ксенофонтов. - М.: ИД ФОРУМ: НИЦ ИНФРА-М, 2019. - 224 с. — Режим доступа: http://znanium.com/catalog/product/341804</a:t>
            </a:r>
          </a:p>
          <a:p>
            <a:pPr lvl="0"/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Znanium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Экологическая биотехнология: Учебное пособие / Т.Е. Бурова, О.Б. Иванченко. – </a:t>
            </a:r>
            <a:r>
              <a:rPr lang="ru-RU" sz="1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СПб.:ГИОРД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2018. - 176 с. — Режим доступа: https://znanium.com/read?id=357528</a:t>
            </a:r>
          </a:p>
          <a:p>
            <a:pPr lvl="0"/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Биотехнология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учебник для студентов вузов по с.-х., </a:t>
            </a:r>
            <a:r>
              <a:rPr lang="ru-RU" sz="1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естественнонауч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специальностям и магистерским программам / под ред. Е. С. Воронина. - СПб. : ГИОРД, 2008. - 704 с. - (Гр. МСХ РФ).</a:t>
            </a:r>
          </a:p>
          <a:p>
            <a:pPr lvl="0"/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Егорова, Т. А. Основы биотехнологии : учеб. пособие для студентов вузов по специальности "Биология". - 4-е изд., стер. - М. : Академия, 2008. - 208 с. </a:t>
            </a:r>
          </a:p>
          <a:p>
            <a:pPr lvl="0"/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Сельскохозяйственная биотехнология : учебник для студентов вузов по с.-х., </a:t>
            </a:r>
            <a:r>
              <a:rPr lang="ru-RU" sz="1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естественнонауч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1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специальностям, и </a:t>
            </a:r>
            <a:r>
              <a:rPr lang="ru-RU" sz="1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магист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программам / под ред. В. С. </a:t>
            </a:r>
            <a:r>
              <a:rPr lang="ru-RU" sz="1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Шевелухи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- М. : </a:t>
            </a:r>
            <a:r>
              <a:rPr lang="ru-RU" sz="1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., 1998. - 416 с. - (Гр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3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История развития молекулярной биотехнологии</a:t>
            </a:r>
            <a:r>
              <a:rPr lang="ru-RU" sz="3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472608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1917 г. 	Карл </a:t>
            </a:r>
            <a:r>
              <a:rPr lang="ru-RU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Эреки</a:t>
            </a:r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ввел термин «биотехнология»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1943 г. 	Произведен пенициллин в промышленном масштабе</a:t>
            </a:r>
          </a:p>
          <a:p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1944 г. 	</a:t>
            </a:r>
            <a:r>
              <a:rPr lang="ru-RU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Эвери</a:t>
            </a:r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МакЛеод</a:t>
            </a:r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МакКарти</a:t>
            </a:r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показали, что генетический материал представляет собой ДНК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1953 г. 	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Д.Уотсон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Ф. Крик определили структуру молекулы ДНК</a:t>
            </a:r>
          </a:p>
          <a:p>
            <a:r>
              <a:rPr lang="en-US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1961 </a:t>
            </a:r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учрежден журнал</a:t>
            </a:r>
            <a:r>
              <a:rPr lang="en-US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«Biotechnology and Bioengineering»</a:t>
            </a:r>
            <a:endParaRPr lang="ru-RU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1961-1966 гг. 	расшифрован генетический код</a:t>
            </a:r>
          </a:p>
          <a:p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1970 г. 	выделена первая </a:t>
            </a:r>
            <a:r>
              <a:rPr lang="ru-RU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рестрецирующая</a:t>
            </a:r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эндонуклеаза</a:t>
            </a:r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1972 г. 	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Синтезирован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полноразмерный ген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тРНК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1973 г.	</a:t>
            </a:r>
            <a:r>
              <a:rPr lang="ru-RU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Бойер</a:t>
            </a:r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 Коэн положили начало технологии рекомбинантных ДНК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1975 г.	Колер и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Мильштейн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описали получение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моноклональных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антител</a:t>
            </a:r>
          </a:p>
          <a:p>
            <a:r>
              <a:rPr lang="ru-RU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1976 г. 	Изданы первые руководства, регламентирующие работы с рекомбинантными ДНК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1976 г. 	Разработаны методы определения нуклеотидной последовательности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ДНК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30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552728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1978 г. 	Фирма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Genentech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выпустила человеческий инсулин, полученный с помощью E.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coli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1980 г. 	Верховный суд США слушал дело </a:t>
            </a:r>
            <a:r>
              <a:rPr lang="ru-RU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Даймонд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против </a:t>
            </a:r>
            <a:r>
              <a:rPr lang="ru-RU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Чакрабари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вынес вердикт, что микроорганизмы, полученные генно-инженерными методами могут быть запатентованы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1981 г. 	Поступили в продажу первые автоматические синтезаторы ДНК</a:t>
            </a:r>
          </a:p>
          <a:p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1982 г. 	Разрешена к применению в Европе первая вакцина для животных, полученная по технологии рекомбинантных ДНК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1983 г. 	Для трансформации растений применены гибридные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Ti-плазмиды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1988 г. 	Выдан патент США на линию мышей с повышенной частотой возникновения опухолей, полученную генно-инженерными методами 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1988 г. 	Создан метод полимеразной цепной реакции (ПЦР)</a:t>
            </a:r>
          </a:p>
          <a:p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1990 г. 	В США утвержден план испытания генной терапии с использованием соматических клеток человека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1990 г. 	Официально начаты работы надо проектов «генном человека» </a:t>
            </a:r>
          </a:p>
          <a:p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1994-1995 гг. 	Опубликованы подробные генетические и физические карты хромосом человека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1996 г. 	Ежегодный объем продаж первого рекомбинантного белка (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эритропоэтина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превысил 1 млрд. $</a:t>
            </a:r>
          </a:p>
          <a:p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1996 г. 	Определена нуклеотидная последовательность всех хромосом </a:t>
            </a:r>
            <a:r>
              <a:rPr lang="ru-RU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эукариотического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микроорганизма (</a:t>
            </a:r>
            <a:r>
              <a:rPr lang="ru-RU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Saccharamyces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cerevisiae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1997 г. 	Клонирование млекопитающих из дифференцированной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соматической клетки</a:t>
            </a:r>
          </a:p>
          <a:p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2003 г. 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Завершение проекта «Геном человека», определена полная нуклеотидная последовательность всех хромосом, составляющих человеческий геном.</a:t>
            </a:r>
          </a:p>
          <a:p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83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FF0000"/>
                </a:solidFill>
                <a:latin typeface="+mn-lt"/>
              </a:rPr>
              <a:t>Бутенко, Раиса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Георгиевна -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советский учёный, физиолог растений, специалист в области клеточной биологии; доктор биологических наук (1963), член-корреспондент 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АН СССР, (1974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), академик 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ВАСХНИЛ (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1988, член-корреспондент с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1986)</a:t>
            </a: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1"/>
            <a:ext cx="8712968" cy="1252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99"/>
                </a:solidFill>
              </a:rPr>
              <a:t>Бутенко Р.Г. </a:t>
            </a:r>
            <a:r>
              <a:rPr lang="ru-RU" sz="2000" dirty="0" smtClean="0">
                <a:solidFill>
                  <a:srgbClr val="000099"/>
                </a:solidFill>
              </a:rPr>
              <a:t>Биология </a:t>
            </a:r>
            <a:r>
              <a:rPr lang="ru-RU" sz="2000" dirty="0">
                <a:solidFill>
                  <a:srgbClr val="000099"/>
                </a:solidFill>
              </a:rPr>
              <a:t>клеток высших растений </a:t>
            </a:r>
            <a:r>
              <a:rPr lang="ru-RU" sz="2000" dirty="0" err="1">
                <a:solidFill>
                  <a:srgbClr val="000099"/>
                </a:solidFill>
              </a:rPr>
              <a:t>in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err="1">
                <a:solidFill>
                  <a:srgbClr val="000099"/>
                </a:solidFill>
              </a:rPr>
              <a:t>vitro</a:t>
            </a:r>
            <a:r>
              <a:rPr lang="ru-RU" sz="2000" dirty="0">
                <a:solidFill>
                  <a:srgbClr val="000099"/>
                </a:solidFill>
              </a:rPr>
              <a:t> и биотехнологии на их основе: Учеб. пособие.- М.: ФБК-ПРЕСС, 1999.- 160 с.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24944"/>
            <a:ext cx="81421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Шевелуха</a:t>
            </a:r>
            <a:r>
              <a:rPr lang="ru-RU" sz="2000" dirty="0">
                <a:solidFill>
                  <a:srgbClr val="FF0000"/>
                </a:solidFill>
              </a:rPr>
              <a:t>, Виктор </a:t>
            </a:r>
            <a:r>
              <a:rPr lang="ru-RU" sz="2000" dirty="0" smtClean="0">
                <a:solidFill>
                  <a:srgbClr val="FF0000"/>
                </a:solidFill>
              </a:rPr>
              <a:t>Степанович – ученый  в </a:t>
            </a:r>
            <a:r>
              <a:rPr lang="ru-RU" sz="2000" dirty="0">
                <a:solidFill>
                  <a:srgbClr val="FF0000"/>
                </a:solidFill>
              </a:rPr>
              <a:t>области физиологии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 </a:t>
            </a:r>
            <a:r>
              <a:rPr lang="ru-RU" sz="2000" dirty="0">
                <a:solidFill>
                  <a:srgbClr val="FF0000"/>
                </a:solidFill>
              </a:rPr>
              <a:t>биотехнологии растений, селекции и растениеводства. </a:t>
            </a:r>
            <a:r>
              <a:rPr lang="ru-RU" sz="2000" dirty="0" smtClean="0">
                <a:solidFill>
                  <a:srgbClr val="FF0000"/>
                </a:solidFill>
              </a:rPr>
              <a:t>Д.б.н.(1972</a:t>
            </a:r>
            <a:r>
              <a:rPr lang="ru-RU" sz="2000" dirty="0">
                <a:solidFill>
                  <a:srgbClr val="FF0000"/>
                </a:solidFill>
              </a:rPr>
              <a:t>),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профессор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smtClean="0">
                <a:solidFill>
                  <a:srgbClr val="FF0000"/>
                </a:solidFill>
              </a:rPr>
              <a:t>действительный </a:t>
            </a:r>
            <a:r>
              <a:rPr lang="ru-RU" sz="2000" dirty="0">
                <a:solidFill>
                  <a:srgbClr val="FF0000"/>
                </a:solidFill>
              </a:rPr>
              <a:t>член </a:t>
            </a:r>
            <a:r>
              <a:rPr lang="ru-RU" sz="2000" dirty="0" smtClean="0">
                <a:solidFill>
                  <a:srgbClr val="FF0000"/>
                </a:solidFill>
              </a:rPr>
              <a:t>ВАСХНИЛ (1985</a:t>
            </a:r>
            <a:r>
              <a:rPr lang="ru-RU" sz="2000" dirty="0">
                <a:solidFill>
                  <a:srgbClr val="FF0000"/>
                </a:solidFill>
              </a:rPr>
              <a:t>), академик </a:t>
            </a:r>
            <a:r>
              <a:rPr lang="ru-RU" sz="2000" dirty="0" smtClean="0">
                <a:solidFill>
                  <a:srgbClr val="FF0000"/>
                </a:solidFill>
              </a:rPr>
              <a:t>РАН</a:t>
            </a:r>
            <a:r>
              <a:rPr lang="ru-RU" sz="2000" dirty="0">
                <a:solidFill>
                  <a:srgbClr val="FF0000"/>
                </a:solidFill>
              </a:rPr>
              <a:t> (2013).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246" y="4509120"/>
            <a:ext cx="8312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0099"/>
                </a:solidFill>
                <a:cs typeface="Times New Roman" pitchFamily="18" charset="0"/>
              </a:rPr>
              <a:t>Сельскохозяйственная биотехнология : учебник для студентов вузов по с.-х., </a:t>
            </a:r>
            <a:r>
              <a:rPr lang="ru-RU" sz="2000" dirty="0" err="1">
                <a:solidFill>
                  <a:srgbClr val="000099"/>
                </a:solidFill>
                <a:cs typeface="Times New Roman" pitchFamily="18" charset="0"/>
              </a:rPr>
              <a:t>естественнонауч</a:t>
            </a:r>
            <a:r>
              <a:rPr lang="ru-RU" sz="2000" dirty="0">
                <a:solidFill>
                  <a:srgbClr val="000099"/>
                </a:solidFill>
                <a:cs typeface="Times New Roman" pitchFamily="18" charset="0"/>
              </a:rPr>
              <a:t>. и </a:t>
            </a:r>
            <a:r>
              <a:rPr lang="ru-RU" sz="2000" dirty="0" err="1">
                <a:solidFill>
                  <a:srgbClr val="000099"/>
                </a:solidFill>
                <a:cs typeface="Times New Roman" pitchFamily="18" charset="0"/>
              </a:rPr>
              <a:t>пед</a:t>
            </a:r>
            <a:r>
              <a:rPr lang="ru-RU" sz="2000" dirty="0">
                <a:solidFill>
                  <a:srgbClr val="000099"/>
                </a:solidFill>
                <a:cs typeface="Times New Roman" pitchFamily="18" charset="0"/>
              </a:rPr>
              <a:t>. специальностям, и </a:t>
            </a:r>
            <a:r>
              <a:rPr lang="ru-RU" sz="2000" dirty="0" err="1">
                <a:solidFill>
                  <a:srgbClr val="000099"/>
                </a:solidFill>
                <a:cs typeface="Times New Roman" pitchFamily="18" charset="0"/>
              </a:rPr>
              <a:t>магист</a:t>
            </a:r>
            <a:r>
              <a:rPr lang="ru-RU" sz="2000" dirty="0">
                <a:solidFill>
                  <a:srgbClr val="000099"/>
                </a:solidFill>
                <a:cs typeface="Times New Roman" pitchFamily="18" charset="0"/>
              </a:rPr>
              <a:t>. программам / под ред. В. С. </a:t>
            </a:r>
            <a:r>
              <a:rPr lang="ru-RU" sz="2000" dirty="0" err="1">
                <a:solidFill>
                  <a:srgbClr val="000099"/>
                </a:solidFill>
                <a:cs typeface="Times New Roman" pitchFamily="18" charset="0"/>
              </a:rPr>
              <a:t>Шевелухи</a:t>
            </a:r>
            <a:r>
              <a:rPr lang="ru-RU" sz="2000" dirty="0">
                <a:solidFill>
                  <a:srgbClr val="000099"/>
                </a:solidFill>
                <a:cs typeface="Times New Roman" pitchFamily="18" charset="0"/>
              </a:rPr>
              <a:t>. - М. : </a:t>
            </a:r>
            <a:r>
              <a:rPr lang="ru-RU" sz="2000" dirty="0" err="1">
                <a:solidFill>
                  <a:srgbClr val="000099"/>
                </a:solidFill>
                <a:cs typeface="Times New Roman" pitchFamily="18" charset="0"/>
              </a:rPr>
              <a:t>Высш</a:t>
            </a:r>
            <a:r>
              <a:rPr lang="ru-RU" sz="2000" dirty="0">
                <a:solidFill>
                  <a:srgbClr val="000099"/>
                </a:solidFill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0099"/>
                </a:solidFill>
                <a:cs typeface="Times New Roman" pitchFamily="18" charset="0"/>
              </a:rPr>
              <a:t>шк</a:t>
            </a:r>
            <a:r>
              <a:rPr lang="ru-RU" sz="2000" dirty="0">
                <a:solidFill>
                  <a:srgbClr val="000099"/>
                </a:solidFill>
                <a:cs typeface="Times New Roman" pitchFamily="18" charset="0"/>
              </a:rPr>
              <a:t>., </a:t>
            </a:r>
            <a:r>
              <a:rPr lang="ru-RU" sz="2000" dirty="0" smtClean="0">
                <a:solidFill>
                  <a:srgbClr val="000099"/>
                </a:solidFill>
                <a:cs typeface="Times New Roman" pitchFamily="18" charset="0"/>
              </a:rPr>
              <a:t>1998, 2003, 2008.</a:t>
            </a:r>
            <a:endParaRPr lang="ru-RU" sz="2000" dirty="0">
              <a:solidFill>
                <a:srgbClr val="0000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62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u="sng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Коммерциализация молекулярной биотехнологии</a:t>
            </a:r>
            <a:r>
              <a:rPr lang="ru-RU" sz="1800" b="1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1800" b="1" i="1" spc="-3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>
              <a:spcBef>
                <a:spcPts val="0"/>
              </a:spcBef>
              <a:buNone/>
            </a:pPr>
            <a:r>
              <a:rPr lang="ru-RU" sz="1800" i="1" u="sng" spc="-3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Конечной </a:t>
            </a:r>
            <a:r>
              <a:rPr lang="ru-RU" sz="1800" i="1" u="sng" spc="-3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целью всех биотехнологических исследований является создание коммерческого продукта. </a:t>
            </a:r>
            <a:endParaRPr lang="ru-RU" sz="1800" i="1" u="sng" spc="-3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800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открытия компании </a:t>
            </a:r>
            <a:r>
              <a:rPr lang="ru-RU" sz="1800" i="1" spc="-3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Genentech</a:t>
            </a:r>
            <a:r>
              <a:rPr lang="ru-RU" sz="1800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 1985 году в США было уже более 400 биотехнологических </a:t>
            </a:r>
            <a:r>
              <a:rPr lang="ru-RU" sz="1800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фирм: </a:t>
            </a:r>
            <a:r>
              <a:rPr lang="ru-RU" sz="1800" i="1" spc="-3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Biogen</a:t>
            </a:r>
            <a:r>
              <a:rPr lang="ru-RU" sz="1800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spc="-3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Amgen</a:t>
            </a:r>
            <a:r>
              <a:rPr lang="ru-RU" sz="1800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spc="-3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Calgene</a:t>
            </a:r>
            <a:r>
              <a:rPr lang="ru-RU" sz="1800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pPr>
              <a:spcBef>
                <a:spcPts val="0"/>
              </a:spcBef>
            </a:pPr>
            <a:r>
              <a:rPr lang="ru-RU" sz="1800" i="1" spc="-3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spc="-3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США свыше 1500 биотехнологических компаний, а во всем мире их более 3000. </a:t>
            </a:r>
            <a:r>
              <a:rPr lang="ru-RU" sz="1800" i="1" spc="-3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sz="1800" i="1" spc="-3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вклад в развитие молекулярной биотехнологии внесли все крупные международные химические и фармацевтические компании, в том числе </a:t>
            </a:r>
            <a:r>
              <a:rPr lang="ru-RU" sz="1800" i="1" spc="-3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Monsanto</a:t>
            </a:r>
            <a:r>
              <a:rPr lang="ru-RU" sz="1800" i="1" spc="-3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spc="-3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ru-RU" sz="1800" i="1" spc="-3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spc="-3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Pont</a:t>
            </a:r>
            <a:r>
              <a:rPr lang="ru-RU" sz="1800" i="1" spc="-3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и др. </a:t>
            </a:r>
          </a:p>
          <a:p>
            <a:pPr>
              <a:spcBef>
                <a:spcPts val="0"/>
              </a:spcBef>
            </a:pPr>
            <a:r>
              <a:rPr lang="ru-RU" sz="1800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середине </a:t>
            </a:r>
            <a:r>
              <a:rPr lang="ru-RU" sz="1800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90х годов на рынке появилось более десятка новых биотехнологических лекарственных препаратов, несколько тысяч проходят клинические испытания, и еще больше находятся на стадии разработки. </a:t>
            </a:r>
            <a:endParaRPr lang="ru-RU" sz="1800" i="1" spc="-3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i="1" spc="-3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Создано </a:t>
            </a:r>
            <a:r>
              <a:rPr lang="ru-RU" sz="1800" i="1" spc="-3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выпущено на рынок множество молекулярных и биотехнологических продуктов, повышающих урожайность </a:t>
            </a:r>
            <a:r>
              <a:rPr lang="ru-RU" sz="1800" i="1" spc="-3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с.-х. культур </a:t>
            </a:r>
            <a:r>
              <a:rPr lang="ru-RU" sz="1800" i="1" spc="-3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продуктивность </a:t>
            </a:r>
            <a:r>
              <a:rPr lang="ru-RU" sz="1800" i="1" spc="-3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с.-х. </a:t>
            </a:r>
            <a:r>
              <a:rPr lang="ru-RU" sz="1800" i="1" spc="-3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животных. </a:t>
            </a:r>
            <a:endParaRPr lang="ru-RU" sz="1800" i="1" spc="-3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Ежегодные </a:t>
            </a:r>
            <a:r>
              <a:rPr lang="ru-RU" sz="1800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 молекулярно-биотехнологической индустрии увеличился с 6 млн. </a:t>
            </a:r>
            <a:r>
              <a:rPr lang="ru-RU" sz="1800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$ в </a:t>
            </a:r>
            <a:r>
              <a:rPr lang="ru-RU" sz="1800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1986 году до примерно 30 млрд. </a:t>
            </a:r>
            <a:r>
              <a:rPr lang="ru-RU" sz="1800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$ в </a:t>
            </a:r>
            <a:r>
              <a:rPr lang="ru-RU" sz="1800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1996 году. В 2000 году объем продаж продуктов, изготовленных с применением молекулярной биотехнологии, превысил 60 млрд. </a:t>
            </a:r>
            <a:r>
              <a:rPr lang="ru-RU" sz="1800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$ </a:t>
            </a:r>
            <a:r>
              <a:rPr lang="ru-RU" sz="1800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году, а в 2010 </a:t>
            </a:r>
            <a:r>
              <a:rPr lang="ru-RU" sz="1800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 - 1 </a:t>
            </a:r>
            <a:r>
              <a:rPr lang="ru-RU" sz="1800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триллион $. </a:t>
            </a:r>
          </a:p>
          <a:p>
            <a:pPr>
              <a:spcBef>
                <a:spcPts val="0"/>
              </a:spcBef>
            </a:pPr>
            <a:r>
              <a:rPr lang="ru-RU" sz="1800" i="1" spc="-3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Большая часть коммерческих разработок в области молекулярной биотехнологии приходится на США. Активно развивается направление в Японии, Странах Европы.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90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92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Надежды и опасения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2992" y="980728"/>
            <a:ext cx="7488832" cy="3240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молекулярной биотехнологией человечество связывают самые больше надежды: 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точной диагностики, профилактики и лечения множества инфекционных и генетических заболеваний</a:t>
            </a:r>
          </a:p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значительное 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повышение урожайности сельскохозяйственных культур путем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создания высокопродуктивных сортов и гибридов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619672" y="4365104"/>
            <a:ext cx="7473626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общественность интересуют вопросы, как безопасность экспериментов, негативное влияние на окружающую среду, патентование организмов, полученных генно-инженерными методами.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Крест 4"/>
          <p:cNvSpPr/>
          <p:nvPr/>
        </p:nvSpPr>
        <p:spPr>
          <a:xfrm>
            <a:off x="179512" y="1772815"/>
            <a:ext cx="1224136" cy="1239391"/>
          </a:xfrm>
          <a:prstGeom prst="plus">
            <a:avLst>
              <a:gd name="adj" fmla="val 34338"/>
            </a:avLst>
          </a:prstGeom>
          <a:gradFill flip="none" rotWithShape="1">
            <a:gsLst>
              <a:gs pos="0">
                <a:srgbClr val="92D050">
                  <a:lumMod val="65000"/>
                  <a:lumOff val="35000"/>
                </a:srgbClr>
              </a:gs>
              <a:gs pos="50000">
                <a:srgbClr val="92D050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251520" y="5049180"/>
            <a:ext cx="1224136" cy="504056"/>
          </a:xfrm>
          <a:prstGeom prst="mathMinus">
            <a:avLst>
              <a:gd name="adj1" fmla="val 42417"/>
            </a:avLst>
          </a:prstGeom>
          <a:gradFill flip="none" rotWithShape="1"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10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Основные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и задачи современной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биотехнологии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709120"/>
          </a:xfrm>
        </p:spPr>
        <p:txBody>
          <a:bodyPr>
            <a:normAutofit fontScale="85000" lnSpcReduction="10000"/>
          </a:bodyPr>
          <a:lstStyle/>
          <a:p>
            <a:pPr marL="0" indent="447675" algn="just"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Современная биотехнология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стремительно выдвинулась на передние позиции научно-технического прогресса.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Фундаментальные исследования жизненных явлений на клеточном и молекулярном уровнях привели к появлению принципиально новых технологий и получению новых продуктов.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Традиционные биотехнологические процессы, основанные на брожении, дополняются новыми эффективными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процессами получения белков, аминокислот, антибиотиков, ферментов, витаминов, органических кислот и др.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Наступила эра новейшей биотехнологии, связанная с получением вакцин, гормонов, интерферонов и др. 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47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475656" y="404664"/>
            <a:ext cx="7560840" cy="6264696"/>
          </a:xfrm>
        </p:spPr>
        <p:txBody>
          <a:bodyPr>
            <a:normAutofit lnSpcReduction="10000"/>
          </a:bodyPr>
          <a:lstStyle/>
          <a:p>
            <a:pPr marL="0" indent="447675" algn="just"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Важнейшими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задачами, стоящими перед биотехнологией сегодня, приняты: 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продуктивности сельскохозяйственных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культур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животных, 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новых пород культивируемых в сельском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хозяйстве,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окружающей среды и утилизация отходов, 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новых экологически чистых процессов преобразования энергии и получения минеральных ресурсов.</a:t>
            </a:r>
          </a:p>
          <a:p>
            <a:pPr marL="0" indent="0">
              <a:buNone/>
            </a:pP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404664"/>
            <a:ext cx="1403648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3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23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0099"/>
                </a:solidFill>
              </a:rPr>
              <a:t>«... ищите все, что пожелаете, у микроорганизмов, и они не подведут вас... Изучение и применение в промышленности культур клеток млекопитающих и растений, иммобилизация не только одноклеточных, но и клеток многоклеточных организмов, развитие энзимологии, генетической инженерии, вмешательство в сложный и недостаточно изученный наследственный аппарат растений и животных все больше расширят области применения существующих направлений биотехнологии и создадут принципиально новые направления</a:t>
            </a:r>
            <a:r>
              <a:rPr lang="ru-RU" i="1" dirty="0" smtClean="0">
                <a:solidFill>
                  <a:srgbClr val="000099"/>
                </a:solidFill>
              </a:rPr>
              <a:t>».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5825739"/>
            <a:ext cx="1896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К. Сакагучи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08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4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ресурсов информационно-телекоммуникационной сети "Интернет" (далее - сеть «Интернет»), необходимых для освоения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дисциплины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закон «О внесении изменений в отдельные законодательные акты Российской Федерации в части совершенствования государственного регулирования в области генно-инженерной деятельности» [Электронный ресурс] / Консультант плюс. - Режим доступа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http://www.consultant.ru/document/cons_doc_LAW_200732/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свободный,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 экрана.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Всероссийский научно-исследовательский институт сельскохозяйственной биотехнологии [Электронный ресурс]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Режим доступа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http://www.vniisb.ru/ru/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свободный,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 экрана.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Всероссийский научно-исследовательский институт лесной генетики, селекции и биотехнологии [Электронный ресурс]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Режим доступа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http://niilgis.ucoz.ru/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свободный,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 экрана.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Всероссийский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селекционно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-технологический институт садоводства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питомниководства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(ВСТИСП) [Электронный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ресурс]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Режим доступа 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5"/>
              </a:rPr>
              <a:t>https://vstisp.org/vstisp/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свободный. Заглавие с экрана.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Интернет –портал по биотехнологии [Электронный ресурс]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Режим доступа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6"/>
              </a:rPr>
              <a:t>http://bio-x.ru/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свободный,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 экрана.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Криобанк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Института физиологии растений им. К.А. Тимирязева РАН. [Электронный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ресурс].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Режим доступа http://www.ippras.ru/cfc/cryo/ свободный,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 экрана.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 биотехнологии КНИИСХ [Электронный ресурс]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Режим доступа 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http://www.kniish.ru/kniish22.html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свободный,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 экрана.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 биотехнологии Никитского ботанического сада [Электронный ресурс]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Режим доступа 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8"/>
              </a:rPr>
              <a:t>http://nikitasad.ru/otdel-biologii-razvitiya-rastenij-biotehnologii-i-biobezopasnosti/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свободный,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 экрана.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 Сборник научных трудов Никитского ботанического сада [Электронный ресурс]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Режим доступа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9"/>
              </a:rPr>
              <a:t>http://scbook.nbgnscpro.com/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свободный,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 экрана.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Санкт-Петербургский НИИ лесного хозяйства [Электронный ресурс]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Режим доступа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10"/>
              </a:rPr>
              <a:t>http://spb-niilh.ru/scientific-activities/directions/forest-biotechnology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свободный,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 экрана.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Всероссийский НИИ картофельного хозяйства им. А.Г.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Лорха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[Электронный ресурс]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Режим доступа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11"/>
              </a:rPr>
              <a:t>http://lorchinstitute.ru/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свободный,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экрана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1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0099"/>
                </a:solidFill>
              </a:rPr>
              <a:t>1. Биотехнология </a:t>
            </a:r>
            <a:r>
              <a:rPr lang="ru-RU" b="1" dirty="0">
                <a:solidFill>
                  <a:srgbClr val="000099"/>
                </a:solidFill>
              </a:rPr>
              <a:t>как отрасль науки и отрасль </a:t>
            </a:r>
            <a:r>
              <a:rPr lang="ru-RU" b="1" dirty="0" smtClean="0">
                <a:solidFill>
                  <a:srgbClr val="000099"/>
                </a:solidFill>
              </a:rPr>
              <a:t>производства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>
                <a:solidFill>
                  <a:srgbClr val="0000CC"/>
                </a:solidFill>
              </a:rPr>
              <a:t>Биотехнология</a:t>
            </a:r>
            <a:r>
              <a:rPr lang="ru-RU" dirty="0">
                <a:solidFill>
                  <a:srgbClr val="0000CC"/>
                </a:solidFill>
              </a:rPr>
              <a:t> как наука является важнейшим разделом современной биологии, которая, как и физика, стала в конце XX в. одним из ведущих приоритетов в мировой науке и экономике.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1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4624"/>
            <a:ext cx="8229600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нашей стране значительное расширение научно-исследовательских работ и внедрение их результатов в производство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достигнуто в 80-е годы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88382" y="2276872"/>
            <a:ext cx="378381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активно осуществлялась первая общенациональная программа по биотехнологии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3956863"/>
            <a:ext cx="2286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Созданы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межведомственные биотехнологические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центры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776" y="3956863"/>
            <a:ext cx="2286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Подготовлены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квалифицированные кадры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специалистов-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биотехнологов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8383" y="5517232"/>
            <a:ext cx="3783817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Организованы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биотехнологические лаборатории и кафедры в научно-исследовательских учреждениях 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вузах 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четверенная стрелка 7"/>
          <p:cNvSpPr/>
          <p:nvPr/>
        </p:nvSpPr>
        <p:spPr>
          <a:xfrm>
            <a:off x="3491880" y="3549208"/>
            <a:ext cx="2160240" cy="1896015"/>
          </a:xfrm>
          <a:prstGeom prst="quadArrow">
            <a:avLst>
              <a:gd name="adj1" fmla="val 13057"/>
              <a:gd name="adj2" fmla="val 20465"/>
              <a:gd name="adj3" fmla="val 34834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8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90-е годы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внимание к проблемам биотехнологии в стране ослабло, а их финансирование сокращено. В результате развитие биотехнологических исследований и их практическое использование в России замедлилось, что привело к отставанию от мирового уровня, особенно в области генетической инженерии.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3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720" y="2564904"/>
            <a:ext cx="8229600" cy="262515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447675">
              <a:buNone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Современная биотехнология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— это наука о генно-инженерных и клеточных методах и технологиях создания и использования генетически трансформированных биологических объектов для интенсификации производства или получения новых видов продуктов различного назначения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83" y="727769"/>
            <a:ext cx="3571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Современные биотехнологические процессы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основаны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46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методах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рекомбинантных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ДНК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8057" y="7057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использовании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иммобилизованных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ферментов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7138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использовании клеток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или клеточных органелл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347864" y="413956"/>
            <a:ext cx="950193" cy="43582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229769" y="1281827"/>
            <a:ext cx="950193" cy="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872767" y="1523570"/>
            <a:ext cx="1307195" cy="51347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7544" y="5373216"/>
            <a:ext cx="8604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Иммобилизованные ферменты (от лат.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immobiiis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неподвижный), препараты ферментов, молекулы которых связаны с матрицей, или носителем (как правило, полимером), сохраняя при этом полностью или частично свои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каталитические 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свойства.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Иммобилизованные 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ферменты обычно не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растворимы 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воде. Между 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двумя фазами возможен обмен молекулами субстрата, продуктов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каталитической 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реакции, ингибиторов и активаторов.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53700" y="5580726"/>
            <a:ext cx="5180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5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Предмет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сельскохозяйственной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современном уровне понимания биотехнология есть наука, создающая теоретические предпосылки разработки схем и способов получения практически ценных веществ и процессов на основе культивирования целых одноклеточных микроорганизмов или свободно растущих клеток многоклеточных организмов — растений и животных.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Наука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является интегральной — она опирается на теорию и практику микробиологии, биохимии, молекулярной биологии и генетики, физиологии и цитологии. Она использует также прогрессивные химические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(см. след. слайд).</a:t>
            </a:r>
            <a:endParaRPr lang="ru-RU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Биотехнологические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процессы ведутся в искусственно созданных условиях, круглогодично и повсеместно. Это отличает их от сельскохозяйственной практики, где климатические, природные факторы существенно ограничивают возможности прогнозирования и управления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0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102" y="11857"/>
            <a:ext cx="9144000" cy="24879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Современная биотехнология тесно стыкуется с рядом научных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дисциплин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Лямин\Мазницына\ЛЮБА\учебник\биотехнология\БИОТЕХНОЛОГИЯ  С САЙТА\intro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48072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2539</Words>
  <Application>Microsoft Office PowerPoint</Application>
  <PresentationFormat>Экран (4:3)</PresentationFormat>
  <Paragraphs>172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Лекция 1.  Введение в биотехнологию. Содержание и значение курса</vt:lpstr>
      <vt:lpstr>Литература </vt:lpstr>
      <vt:lpstr>Перечень ресурсов информационно-телекоммуникационной сети "Интернет" (далее - сеть «Интернет»), необходимых для освоения дисциплины</vt:lpstr>
      <vt:lpstr>1. Биотехнология как отрасль науки и отрасль производства</vt:lpstr>
      <vt:lpstr>Презентация PowerPoint</vt:lpstr>
      <vt:lpstr>Презентация PowerPoint</vt:lpstr>
      <vt:lpstr>Презентация PowerPoint</vt:lpstr>
      <vt:lpstr>2. Предмет и методы сельскохозяйственной биотехнологии</vt:lpstr>
      <vt:lpstr>Современная биотехнология тесно стыкуется с рядом научных дисциплин</vt:lpstr>
      <vt:lpstr>Презентация PowerPoint</vt:lpstr>
      <vt:lpstr>В настоящее время выделяют  3 основных направления биотехнологии:</vt:lpstr>
      <vt:lpstr>Презентация PowerPoint</vt:lpstr>
      <vt:lpstr>Презентация PowerPoint</vt:lpstr>
      <vt:lpstr>Презентация PowerPoint</vt:lpstr>
      <vt:lpstr>Презентация PowerPoint</vt:lpstr>
      <vt:lpstr>3.История биотехнологии</vt:lpstr>
      <vt:lpstr>Презентация PowerPoint</vt:lpstr>
      <vt:lpstr>Презентация PowerPoint</vt:lpstr>
      <vt:lpstr>Презентация PowerPoint</vt:lpstr>
      <vt:lpstr>История развития молекулярной биотехнологии:</vt:lpstr>
      <vt:lpstr>Презентация PowerPoint</vt:lpstr>
      <vt:lpstr>Бутенко, Раиса Георгиевна - советский учёный, физиолог растений, специалист в области клеточной биологии; доктор биологических наук (1963), член-корреспондент АН СССР, (1974), академик ВАСХНИЛ (1988, член-корреспондент с 1986)</vt:lpstr>
      <vt:lpstr>Презентация PowerPoint</vt:lpstr>
      <vt:lpstr>Надежды и опасения</vt:lpstr>
      <vt:lpstr>4. Основные направления и задачи современной биотехнологии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Люба</cp:lastModifiedBy>
  <cp:revision>37</cp:revision>
  <cp:lastPrinted>2021-09-01T10:38:59Z</cp:lastPrinted>
  <dcterms:modified xsi:type="dcterms:W3CDTF">2023-09-07T11:11:07Z</dcterms:modified>
</cp:coreProperties>
</file>